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29" r:id="rId2"/>
    <p:sldId id="330" r:id="rId3"/>
    <p:sldId id="331" r:id="rId4"/>
    <p:sldId id="332" r:id="rId5"/>
    <p:sldId id="374" r:id="rId6"/>
    <p:sldId id="333" r:id="rId7"/>
    <p:sldId id="334" r:id="rId8"/>
    <p:sldId id="335" r:id="rId9"/>
    <p:sldId id="337" r:id="rId10"/>
    <p:sldId id="336" r:id="rId11"/>
    <p:sldId id="338" r:id="rId12"/>
    <p:sldId id="339" r:id="rId13"/>
    <p:sldId id="375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47" r:id="rId23"/>
    <p:sldId id="349" r:id="rId24"/>
    <p:sldId id="350" r:id="rId25"/>
    <p:sldId id="370" r:id="rId26"/>
    <p:sldId id="351" r:id="rId27"/>
    <p:sldId id="352" r:id="rId28"/>
    <p:sldId id="353" r:id="rId29"/>
    <p:sldId id="354" r:id="rId30"/>
    <p:sldId id="371" r:id="rId31"/>
    <p:sldId id="355" r:id="rId32"/>
    <p:sldId id="356" r:id="rId33"/>
    <p:sldId id="357" r:id="rId34"/>
    <p:sldId id="358" r:id="rId35"/>
    <p:sldId id="378" r:id="rId36"/>
    <p:sldId id="372" r:id="rId37"/>
    <p:sldId id="359" r:id="rId38"/>
    <p:sldId id="360" r:id="rId39"/>
    <p:sldId id="361" r:id="rId40"/>
    <p:sldId id="362" r:id="rId41"/>
    <p:sldId id="363" r:id="rId42"/>
    <p:sldId id="367" r:id="rId43"/>
    <p:sldId id="373" r:id="rId44"/>
    <p:sldId id="364" r:id="rId45"/>
    <p:sldId id="365" r:id="rId46"/>
    <p:sldId id="366" r:id="rId47"/>
    <p:sldId id="368" r:id="rId48"/>
    <p:sldId id="369" r:id="rId49"/>
    <p:sldId id="376" r:id="rId50"/>
    <p:sldId id="3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2" autoAdjust="0"/>
    <p:restoredTop sz="93799" autoAdjust="0"/>
  </p:normalViewPr>
  <p:slideViewPr>
    <p:cSldViewPr snapToGrid="0" snapToObjects="1">
      <p:cViewPr varScale="1">
        <p:scale>
          <a:sx n="82" d="100"/>
          <a:sy n="82" d="100"/>
        </p:scale>
        <p:origin x="50" y="2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50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8AEA2-1BF9-49E6-8536-1A59AF6E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DA5CB4A-B379-4A02-9EE3-DE34FA160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59E87B2-FC6F-4F47-9A19-FB5DFC34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4549E-02C7-43C8-8F0F-D80E7F96E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EC5C-D072-4761-A5E5-CDFDF4FC4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1DBC51D-B111-4809-88F9-E788B03BB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04F197A-C4C0-4685-BB20-B7DA050BA6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32BDAC6-5012-4C82-833A-A52F94A0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61C05F7-E1BB-4E55-ABB1-8512CBC88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7373C7C-777B-45D9-99CE-6C4602473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814F396-0497-4354-9A05-BCE2CEE65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libc.blukat.me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ENPM691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Hacking of C Programs and Unix Binaries</a:t>
            </a:r>
          </a:p>
          <a:p>
            <a:r>
              <a:rPr lang="en-US" dirty="0"/>
              <a:t>Lecture 14: Advanced Exploitation</a:t>
            </a:r>
          </a:p>
          <a:p>
            <a:r>
              <a:rPr lang="en-US" dirty="0"/>
              <a:t>Fall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</a:t>
            </a:r>
            <a:r>
              <a:rPr lang="en-US" b="1" dirty="0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4305-4FD8-0D80-1581-4B5209657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10" y="2621560"/>
            <a:ext cx="5189290" cy="2999275"/>
          </a:xfrm>
        </p:spPr>
        <p:txBody>
          <a:bodyPr/>
          <a:lstStyle/>
          <a:p>
            <a:r>
              <a:rPr lang="en-US" dirty="0"/>
              <a:t>Buy: reads in 80 bytes into a 72 byte buffer!</a:t>
            </a:r>
          </a:p>
          <a:p>
            <a:r>
              <a:rPr lang="en-US" dirty="0"/>
              <a:t>Sell:  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0CF04-B447-126C-51B8-1182A9708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F7971-3FB8-F770-14B4-FC04D6BB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716" y="230551"/>
            <a:ext cx="4457062" cy="2020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1F927-ACA6-1B98-89EF-526DE913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0" y="122606"/>
            <a:ext cx="5280407" cy="5843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41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D486-C1FF-FAC1-AD4E-3995E18E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GDB: Setting Breakpoints with Relative Virtual Offsets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B8FA-E20A-A367-D7AC-4F8555087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477" cy="37238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the symbols stripped, we can’t set breakpoints relative to function names.</a:t>
            </a:r>
          </a:p>
          <a:p>
            <a:r>
              <a:rPr lang="en-US" dirty="0"/>
              <a:t>With ASLR, addresses will change every time (though not in GDB).</a:t>
            </a:r>
          </a:p>
          <a:p>
            <a:r>
              <a:rPr lang="en-US" dirty="0"/>
              <a:t>Solution: set breakpoints with relative virtual offsets!</a:t>
            </a:r>
          </a:p>
          <a:p>
            <a:pPr lvl="1"/>
            <a:r>
              <a:rPr lang="en-US" dirty="0" err="1"/>
              <a:t>breakrva</a:t>
            </a:r>
            <a:r>
              <a:rPr lang="en-US" dirty="0"/>
              <a:t> 0xADDR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23313-2F89-5F88-7877-A18769B00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68F1-F056-AB60-1C53-D79668F4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476" y="1537133"/>
            <a:ext cx="5362652" cy="2384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7ED3A-4C88-420F-C503-944C57B566E1}"/>
              </a:ext>
            </a:extLst>
          </p:cNvPr>
          <p:cNvSpPr txBox="1"/>
          <p:nvPr/>
        </p:nvSpPr>
        <p:spPr>
          <a:xfrm>
            <a:off x="6561849" y="4072664"/>
            <a:ext cx="5045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set a break at the first read() function in sell() function.</a:t>
            </a:r>
          </a:p>
        </p:txBody>
      </p:sp>
    </p:spTree>
    <p:extLst>
      <p:ext uri="{BB962C8B-B14F-4D97-AF65-F5344CB8AC3E}">
        <p14:creationId xmlns:p14="http://schemas.microsoft.com/office/powerpoint/2010/main" val="134018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50D6-59F4-2F9C-27EC-32EB8CF1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breakrva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A1D4A3-7C60-0CD6-6218-04F7B972D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1825" y="507840"/>
            <a:ext cx="5781783" cy="48778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7F03-B988-E8A0-9C5F-7367379A5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39D02-2922-761C-3201-3AA201D1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9932"/>
            <a:ext cx="3593723" cy="16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997EB-BD29-DB29-FB02-11CFB40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Address Leak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87D7EB-9B8E-9A54-42B2-6859C3D60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0101-1FD4-3B07-3003-CD0ABF9D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2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D97E-81E0-AE48-04C9-AEA73F14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Leak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DAF0-DC68-85ED-D271-52E2B991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791"/>
            <a:ext cx="4946009" cy="235520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the sell() function, send 8 A’s.</a:t>
            </a:r>
          </a:p>
          <a:p>
            <a:r>
              <a:rPr lang="en-US" dirty="0"/>
              <a:t>Break at the </a:t>
            </a:r>
            <a:r>
              <a:rPr lang="en-US" dirty="0" err="1"/>
              <a:t>printf</a:t>
            </a:r>
            <a:r>
              <a:rPr lang="en-US" dirty="0"/>
              <a:t>() in sell().</a:t>
            </a:r>
          </a:p>
          <a:p>
            <a:r>
              <a:rPr lang="en-US" dirty="0"/>
              <a:t>If we fill the buffer, there is no terminator for the string and it reads the address on the stack!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7006F-CD1F-5763-4BC9-06DB27375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   |  </a:t>
            </a:r>
            <a:r>
              <a:rPr lang="en-US" b="1" dirty="0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D7A42-2A62-733E-8B7D-711E9AAF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8" y="3414747"/>
            <a:ext cx="8718035" cy="248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05B04-EC65-CD2C-3A9F-F4E2AB47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06" y="67482"/>
            <a:ext cx="6096973" cy="45875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F5F1A1-50DD-B3DE-8803-52FDEF9BA16E}"/>
              </a:ext>
            </a:extLst>
          </p:cNvPr>
          <p:cNvSpPr/>
          <p:nvPr/>
        </p:nvSpPr>
        <p:spPr>
          <a:xfrm>
            <a:off x="6522440" y="4865615"/>
            <a:ext cx="713065" cy="234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75FFC-2E8C-5132-D6EA-B61BBC5C4420}"/>
              </a:ext>
            </a:extLst>
          </p:cNvPr>
          <p:cNvSpPr/>
          <p:nvPr/>
        </p:nvSpPr>
        <p:spPr>
          <a:xfrm>
            <a:off x="2060895" y="5100506"/>
            <a:ext cx="1315674" cy="197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7ECF-6009-CF91-E34D-0A22585D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leaked address.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4FD65-01E2-80AF-D99F-78F7F0F9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277" cy="3723837"/>
          </a:xfrm>
        </p:spPr>
        <p:txBody>
          <a:bodyPr>
            <a:normAutofit fontScale="92500"/>
          </a:bodyPr>
          <a:lstStyle/>
          <a:p>
            <a:r>
              <a:rPr lang="en-US" dirty="0"/>
              <a:t>In the .data section of the program.</a:t>
            </a:r>
          </a:p>
          <a:p>
            <a:r>
              <a:rPr lang="en-US" dirty="0"/>
              <a:t>This is likely the pointer to the details variable, stored in the data section.</a:t>
            </a:r>
          </a:p>
          <a:p>
            <a:pPr lvl="1"/>
            <a:r>
              <a:rPr lang="en-US" dirty="0"/>
              <a:t>Note: we renamed the details variable in </a:t>
            </a:r>
            <a:r>
              <a:rPr lang="en-US" dirty="0" err="1"/>
              <a:t>ghidra</a:t>
            </a:r>
            <a:r>
              <a:rPr lang="en-US" dirty="0"/>
              <a:t> for easier analysis.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D984D-1F7A-7632-F72E-1C1F3B4B8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7AC01-42D4-068D-44B7-94489EC8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69" y="1825625"/>
            <a:ext cx="6435648" cy="29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4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94A4-A80D-B62A-3C5B-AE6CD562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verify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E37A-988E-29CE-55EE-FE0DC6B79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927" cy="3723837"/>
          </a:xfrm>
        </p:spPr>
        <p:txBody>
          <a:bodyPr/>
          <a:lstStyle/>
          <a:p>
            <a:r>
              <a:rPr lang="en-US" dirty="0"/>
              <a:t>Go through program &amp; store something in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629B4-DE6F-9241-6E92-207DBF250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4AD59-77D1-7868-C4C5-93095A1F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709" y="365125"/>
            <a:ext cx="5169091" cy="4948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37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348D-13D8-DA20-BDA6-410B2C7B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a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BFED-FB41-04B8-6899-20FCA861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4644" cy="37238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Continue program execution.  </a:t>
            </a:r>
          </a:p>
          <a:p>
            <a:r>
              <a:rPr lang="en-US" dirty="0"/>
              <a:t>Go back through the sell function and activate the details logic by putting the cost as $13.37.</a:t>
            </a:r>
          </a:p>
          <a:p>
            <a:r>
              <a:rPr lang="en-US" dirty="0"/>
              <a:t>Plant a string we can search for.</a:t>
            </a:r>
          </a:p>
          <a:p>
            <a:pPr lvl="1"/>
            <a:r>
              <a:rPr lang="en-US" dirty="0" err="1"/>
              <a:t>helloworldhelloworld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9CAB4-3E10-AA61-40B6-128833F94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17219-7764-F6D9-B08A-190E48BC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46" y="365125"/>
            <a:ext cx="591744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34E4-B8DA-3527-9FCB-A34FBA42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the string.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C76E7-7639-FA69-53A8-DBD97112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CTRL+C in GDB to pause execution.</a:t>
            </a:r>
          </a:p>
          <a:p>
            <a:r>
              <a:rPr lang="en-US" dirty="0"/>
              <a:t>Search for our string: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0x5555555580c0 is the address we leaked!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BB83A-4523-DD60-661A-30A828DB8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C0C7F-0044-127B-3D13-5BE0809F1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59" y="2916675"/>
            <a:ext cx="6436497" cy="7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5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D80D-86FA-A573-F6DD-C23BF9DE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“details” offset.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FE1EB-7057-A35A-1ADF-0F010BF63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3723837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ghidra</a:t>
            </a:r>
            <a:r>
              <a:rPr lang="en-US" dirty="0"/>
              <a:t>, we see “details” is stored in the data section.</a:t>
            </a:r>
          </a:p>
          <a:p>
            <a:r>
              <a:rPr lang="en-US" dirty="0"/>
              <a:t>The </a:t>
            </a:r>
            <a:r>
              <a:rPr lang="en-US" dirty="0" err="1"/>
              <a:t>decompilation</a:t>
            </a:r>
            <a:r>
              <a:rPr lang="en-US" dirty="0"/>
              <a:t> shows us that this data is stored at offset 0x40c0.</a:t>
            </a:r>
          </a:p>
          <a:p>
            <a:endParaRPr lang="en-US" b="1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4245-5338-E062-5727-B5287F204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C3332-FAAC-24FA-7A60-98A00890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65" y="1782146"/>
            <a:ext cx="3392981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0C6FA-0B8D-CDEC-695B-E9537EF5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065" y="2462626"/>
            <a:ext cx="4153672" cy="10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4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49AD94-F28E-EF15-AC0A-53A103CC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EA2FD-9AD5-467F-2F58-514D649C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Defeating ASLR.</a:t>
            </a:r>
          </a:p>
          <a:p>
            <a:r>
              <a:rPr lang="en-US" dirty="0"/>
              <a:t>Initial analysis with </a:t>
            </a:r>
            <a:r>
              <a:rPr lang="en-US" dirty="0" err="1"/>
              <a:t>Ghidra</a:t>
            </a:r>
            <a:r>
              <a:rPr lang="en-US" dirty="0"/>
              <a:t>.</a:t>
            </a:r>
          </a:p>
          <a:p>
            <a:r>
              <a:rPr lang="en-US" dirty="0"/>
              <a:t>Calculating program offsets.</a:t>
            </a:r>
          </a:p>
          <a:p>
            <a:r>
              <a:rPr lang="en-US" dirty="0"/>
              <a:t>Stack pivoting.</a:t>
            </a:r>
          </a:p>
          <a:p>
            <a:r>
              <a:rPr lang="en-US" dirty="0"/>
              <a:t>Leaking addresses using </a:t>
            </a:r>
            <a:r>
              <a:rPr lang="en-US" dirty="0" err="1"/>
              <a:t>libc</a:t>
            </a:r>
            <a:r>
              <a:rPr lang="en-US" dirty="0"/>
              <a:t> functions.</a:t>
            </a:r>
          </a:p>
          <a:p>
            <a:r>
              <a:rPr lang="en-US" dirty="0"/>
              <a:t>Calculating </a:t>
            </a:r>
            <a:r>
              <a:rPr lang="en-US" dirty="0" err="1"/>
              <a:t>libc</a:t>
            </a:r>
            <a:r>
              <a:rPr lang="en-US" dirty="0"/>
              <a:t> offsets.</a:t>
            </a:r>
          </a:p>
          <a:p>
            <a:r>
              <a:rPr lang="en-US" dirty="0"/>
              <a:t>Overcoming different </a:t>
            </a:r>
            <a:r>
              <a:rPr lang="en-US" dirty="0" err="1"/>
              <a:t>libc</a:t>
            </a:r>
            <a:r>
              <a:rPr lang="en-US" dirty="0"/>
              <a:t> versions.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DFB1F-1C39-0AD4-1581-89F6C505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1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B9D9-416C-C8C1-1D64-1C05C675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virtual base.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2B38-FAAB-C7B7-9EAA-7F33115F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783" cy="3723837"/>
          </a:xfrm>
        </p:spPr>
        <p:txBody>
          <a:bodyPr/>
          <a:lstStyle/>
          <a:p>
            <a:r>
              <a:rPr lang="en-US" dirty="0"/>
              <a:t>Leak-offset=base</a:t>
            </a:r>
          </a:p>
          <a:p>
            <a:r>
              <a:rPr lang="en-US" dirty="0"/>
              <a:t>0x5555555580c0-0x40c0= 0x55555555400</a:t>
            </a:r>
          </a:p>
          <a:p>
            <a:endParaRPr lang="en-US" dirty="0"/>
          </a:p>
          <a:p>
            <a:r>
              <a:rPr lang="en-US" i="1" dirty="0"/>
              <a:t>Now</a:t>
            </a:r>
            <a:r>
              <a:rPr lang="en-US" dirty="0"/>
              <a:t> we can use any ROP gadgets in the program!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1956-88AA-33B2-8045-A0450CEC5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4FED2-CE56-612C-5979-B1E3FEFF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14" y="1825625"/>
            <a:ext cx="6464966" cy="3107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ED705-2F36-DD5C-0BCB-632B67E6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28" y="3262881"/>
            <a:ext cx="3694148" cy="537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D7872-1623-F414-64DB-67288295B7D4}"/>
              </a:ext>
            </a:extLst>
          </p:cNvPr>
          <p:cNvSpPr/>
          <p:nvPr/>
        </p:nvSpPr>
        <p:spPr>
          <a:xfrm>
            <a:off x="5819163" y="2097247"/>
            <a:ext cx="1093365" cy="1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DED21-A641-AE16-07C1-0436890F2A48}"/>
              </a:ext>
            </a:extLst>
          </p:cNvPr>
          <p:cNvSpPr/>
          <p:nvPr/>
        </p:nvSpPr>
        <p:spPr>
          <a:xfrm>
            <a:off x="1097562" y="2902857"/>
            <a:ext cx="2568430" cy="326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DFD8F4-9ADE-80A6-7EB4-D8E83E7A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93" y="4979551"/>
            <a:ext cx="3779020" cy="3977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C390-D4C1-D0EF-8B49-E8C283CFE305}"/>
              </a:ext>
            </a:extLst>
          </p:cNvPr>
          <p:cNvSpPr/>
          <p:nvPr/>
        </p:nvSpPr>
        <p:spPr>
          <a:xfrm>
            <a:off x="8058880" y="5150840"/>
            <a:ext cx="1289533" cy="215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3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7B07-AB5F-501E-EA78-6564A29B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DBDE-D5E0-BF72-3161-1795BFAD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21697" cy="3723837"/>
          </a:xfrm>
        </p:spPr>
        <p:txBody>
          <a:bodyPr/>
          <a:lstStyle/>
          <a:p>
            <a:r>
              <a:rPr lang="en-US" dirty="0"/>
              <a:t>The leak is actually in hex (unlike HW2 where your leak was in ASCII).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FE4E0-7BAB-3ECF-68BC-8D7636B62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F9648-24AB-184C-45E8-507AE11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32" y="1788159"/>
            <a:ext cx="6399136" cy="1185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836C00-774F-F5ED-EF5C-56B1BCF0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32" y="3105845"/>
            <a:ext cx="4064824" cy="20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3C3B-8A9F-C8D4-022D-3E9D688F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script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F609-A71A-CE26-F14F-83171767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6472" cy="3723837"/>
          </a:xfrm>
        </p:spPr>
        <p:txBody>
          <a:bodyPr/>
          <a:lstStyle/>
          <a:p>
            <a:r>
              <a:rPr lang="en-US" dirty="0"/>
              <a:t>Script breaks at the </a:t>
            </a:r>
            <a:r>
              <a:rPr lang="en-US" dirty="0" err="1"/>
              <a:t>printf</a:t>
            </a:r>
            <a:r>
              <a:rPr lang="en-US" dirty="0"/>
              <a:t> function &amp; leaks the data address.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6D274-AC39-0A66-1A8B-9E7A9ED62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ABD8D-497D-0A2A-E086-514D4646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80" y="885294"/>
            <a:ext cx="6584494" cy="47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B53E-C79E-E65F-3B47-45FCC5B5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buy() buffer overflow.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39BDC-91B7-6892-0558-3E116A809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8376" cy="3723837"/>
          </a:xfrm>
        </p:spPr>
        <p:txBody>
          <a:bodyPr/>
          <a:lstStyle/>
          <a:p>
            <a:r>
              <a:rPr lang="en-US" dirty="0"/>
              <a:t>Now let’s work on the buy() buffer overflow.  </a:t>
            </a:r>
          </a:p>
          <a:p>
            <a:r>
              <a:rPr lang="en-US" dirty="0"/>
              <a:t>We know there’s an 8 byte overflow… what can we do with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77F12-8693-8486-0B15-09C25E2A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FE16-9FFE-9BAD-9D29-838B0074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734" y="1825625"/>
            <a:ext cx="5873814" cy="2662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22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2816-4B0A-1D6D-B275-01433F39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our ability to overwrite the return pointer.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C0BD-875B-2A8F-54C2-9799A6837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2963" cy="3723837"/>
          </a:xfrm>
        </p:spPr>
        <p:txBody>
          <a:bodyPr/>
          <a:lstStyle/>
          <a:p>
            <a:r>
              <a:rPr lang="en-US" dirty="0"/>
              <a:t>Set a break at: 0x135b.</a:t>
            </a:r>
          </a:p>
          <a:p>
            <a:pPr lvl="1"/>
            <a:r>
              <a:rPr lang="en-US" dirty="0"/>
              <a:t>The return instruction.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A167F-0341-FE4E-26DE-BD8ADE141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B09FE-0C76-ED9E-4BF6-21F4BBE6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18" y="1215128"/>
            <a:ext cx="4462582" cy="4289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385DF-1FE5-CAA3-755A-4DE6EFEC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9" y="2866725"/>
            <a:ext cx="3196867" cy="249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0CA926-926E-B076-82A0-828422729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81" y="2866725"/>
            <a:ext cx="3013242" cy="2569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0C8A5-0C19-E867-B121-F0FD4EB5E1ED}"/>
              </a:ext>
            </a:extLst>
          </p:cNvPr>
          <p:cNvSpPr/>
          <p:nvPr/>
        </p:nvSpPr>
        <p:spPr>
          <a:xfrm>
            <a:off x="3709681" y="5209563"/>
            <a:ext cx="3013242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535B3-8306-1FC2-05DB-F06924A11D7F}"/>
              </a:ext>
            </a:extLst>
          </p:cNvPr>
          <p:cNvSpPr txBox="1"/>
          <p:nvPr/>
        </p:nvSpPr>
        <p:spPr>
          <a:xfrm>
            <a:off x="1631666" y="5604863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But how do we use this small buffer?</a:t>
            </a:r>
          </a:p>
        </p:txBody>
      </p:sp>
    </p:spTree>
    <p:extLst>
      <p:ext uri="{BB962C8B-B14F-4D97-AF65-F5344CB8AC3E}">
        <p14:creationId xmlns:p14="http://schemas.microsoft.com/office/powerpoint/2010/main" val="145728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39B34B-473B-70AD-3AE2-30A06366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Pivoting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F8AF94-BF45-D4AF-7E22-94D098E91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BE77B-E7FC-C562-5A7F-B775686AD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48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26F1-7E53-EA91-B7D9-29351490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Buffer Solution: Stack 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A3F6-9BD0-2F3C-8611-FFA03D0E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8435" cy="37238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only have one chance to return, but there are 72 bytes in our overflow.</a:t>
            </a:r>
          </a:p>
          <a:p>
            <a:r>
              <a:rPr lang="en-US" dirty="0"/>
              <a:t>Find a gadget that changes execution relative to the current location.</a:t>
            </a:r>
          </a:p>
          <a:p>
            <a:r>
              <a:rPr lang="en-US" dirty="0"/>
              <a:t>Can use </a:t>
            </a:r>
            <a:r>
              <a:rPr lang="en-US" dirty="0" err="1"/>
              <a:t>ropper</a:t>
            </a:r>
            <a:r>
              <a:rPr lang="en-US" dirty="0"/>
              <a:t> –f $FILE --stack-pivot.</a:t>
            </a:r>
          </a:p>
          <a:p>
            <a:pPr lvl="1"/>
            <a:r>
              <a:rPr lang="en-US" dirty="0"/>
              <a:t>This </a:t>
            </a:r>
            <a:r>
              <a:rPr lang="en-US" dirty="0" err="1"/>
              <a:t>ropper</a:t>
            </a:r>
            <a:r>
              <a:rPr lang="en-US" dirty="0"/>
              <a:t> gadget doesn’t work because it pops 0x2f from the stack before returning and it doesn’t hit our buffer.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EEF6A-B280-A85A-F9DA-8EB9F6A3B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60473-F6B1-0204-5611-47568CDA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803" y="1741846"/>
            <a:ext cx="4786507" cy="38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B05D-1184-2C41-3A48-04753E81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 Stack Pivot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621D-1901-30FB-7A03-467FFFCF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959" cy="3723837"/>
          </a:xfrm>
        </p:spPr>
        <p:txBody>
          <a:bodyPr/>
          <a:lstStyle/>
          <a:p>
            <a:r>
              <a:rPr lang="en-US" dirty="0"/>
              <a:t>Manually searching, we find a gadget that subtracts 0x28 (40) from the stack, then returns.</a:t>
            </a:r>
          </a:p>
          <a:p>
            <a:r>
              <a:rPr lang="en-US" dirty="0"/>
              <a:t>This will land us in our buffer!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E3F9B-9570-FFA3-4ED1-D1388557F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B9EF8-D862-2D93-D9A2-5185B46B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403" y="1825625"/>
            <a:ext cx="5632203" cy="30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ED05-C704-437A-0684-01F56A25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0767" cy="1325563"/>
          </a:xfrm>
        </p:spPr>
        <p:txBody>
          <a:bodyPr/>
          <a:lstStyle/>
          <a:p>
            <a:r>
              <a:rPr lang="en-US" dirty="0"/>
              <a:t>Testing the Stack 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7B72-85D8-708D-9374-74A05631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76894" cy="20542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land in the payload!</a:t>
            </a:r>
          </a:p>
          <a:p>
            <a:r>
              <a:rPr lang="en-US" dirty="0"/>
              <a:t>We can fit 4 ROP gadgets in here.</a:t>
            </a:r>
          </a:p>
          <a:p>
            <a:r>
              <a:rPr lang="en-US" dirty="0"/>
              <a:t>Need to adjust our overflow in the payload.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C0516-73BF-B7F9-91EB-B17082D9A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F63DC-B312-A897-1599-7AB8B943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3027"/>
            <a:ext cx="4480948" cy="1649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EE544-99BA-CBFA-25F0-32DFDD0C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67" y="971058"/>
            <a:ext cx="6568293" cy="47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1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EFFA-5457-1A80-0C7C-189DFF9E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Stack Pivot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5C3F7-C972-C400-488E-491F6EF8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0127" cy="37238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Fill new payload with “ret” NOP-ROP gadgets to demonstrate functionality.</a:t>
            </a:r>
          </a:p>
          <a:p>
            <a:r>
              <a:rPr lang="en-US" dirty="0"/>
              <a:t>We achieve an infinite ROP loop and can now fit a payload of 4 ROP gadgets!</a:t>
            </a:r>
          </a:p>
          <a:p>
            <a:r>
              <a:rPr lang="en-US" dirty="0"/>
              <a:t>How can we use this to get a </a:t>
            </a:r>
            <a:r>
              <a:rPr lang="en-US" dirty="0" err="1"/>
              <a:t>libc</a:t>
            </a:r>
            <a:r>
              <a:rPr lang="en-US" dirty="0"/>
              <a:t> address?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843A-92C2-24AC-31A7-A68F1E6BA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48524-BEF6-81DA-0403-B3EED5C3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268" y="230551"/>
            <a:ext cx="4223670" cy="3543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97F54-20AA-95EC-2B51-63532DE6B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68" y="3833321"/>
            <a:ext cx="3440520" cy="21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11C9-8983-49B0-90D9-0CB86209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3F5C-765A-43AF-51AD-8993C0AF7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ASLR adds a random virtual offset to your program.</a:t>
            </a:r>
          </a:p>
          <a:p>
            <a:r>
              <a:rPr lang="en-US" dirty="0"/>
              <a:t>Libraries (like </a:t>
            </a:r>
            <a:r>
              <a:rPr lang="en-US" dirty="0" err="1"/>
              <a:t>libc</a:t>
            </a:r>
            <a:r>
              <a:rPr lang="en-US" dirty="0"/>
              <a:t>) load in at random virtual offsets.</a:t>
            </a:r>
          </a:p>
          <a:p>
            <a:r>
              <a:rPr lang="en-US" dirty="0"/>
              <a:t>But the relative positioning of code within your program (and within libraries) stays the same!</a:t>
            </a:r>
          </a:p>
          <a:p>
            <a:r>
              <a:rPr lang="en-US" dirty="0"/>
              <a:t>If we can </a:t>
            </a:r>
            <a:r>
              <a:rPr lang="en-US" i="1" dirty="0"/>
              <a:t>leak</a:t>
            </a:r>
            <a:r>
              <a:rPr lang="en-US" dirty="0"/>
              <a:t> an address, we can calculate offsets to code we’re interested in using.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BB845-95C5-9C1C-0F23-664CF4A4D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13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CD105-1628-9A7F-3855-B79DD624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Leaking </a:t>
            </a:r>
            <a:r>
              <a:rPr lang="en-US" dirty="0" err="1"/>
              <a:t>libc</a:t>
            </a:r>
            <a:r>
              <a:rPr lang="en-US" dirty="0"/>
              <a:t> with </a:t>
            </a:r>
            <a:r>
              <a:rPr lang="en-US" dirty="0" err="1"/>
              <a:t>libc</a:t>
            </a:r>
            <a:r>
              <a:rPr lang="en-US" dirty="0"/>
              <a:t>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02FD7-DB1D-065D-9C48-B199668D6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11C02-946E-4294-1E12-6BA1E61B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82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F91D-3451-B567-8D33-8B2923D3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Leaking LIBC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B38F-378A-2366-E5A2-E63EEC0BB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204" cy="42060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we check the GOT during our NOP-ROP chain, we can see that the entire GOT is populated.</a:t>
            </a:r>
          </a:p>
          <a:p>
            <a:r>
              <a:rPr lang="en-US" dirty="0"/>
              <a:t>We can use this to calculate the RVA of the puts() entry in the GOT.</a:t>
            </a:r>
          </a:p>
          <a:p>
            <a:pPr lvl="1"/>
            <a:r>
              <a:rPr lang="en-US" dirty="0"/>
              <a:t>Can also see in </a:t>
            </a:r>
            <a:r>
              <a:rPr lang="en-US" dirty="0" err="1"/>
              <a:t>Ghidra</a:t>
            </a:r>
            <a:r>
              <a:rPr lang="en-US" dirty="0"/>
              <a:t>.</a:t>
            </a:r>
          </a:p>
          <a:p>
            <a:r>
              <a:rPr lang="en-US" dirty="0"/>
              <a:t>What next?</a:t>
            </a:r>
          </a:p>
          <a:p>
            <a:pPr lvl="1"/>
            <a:r>
              <a:rPr lang="en-US" b="1" dirty="0"/>
              <a:t>Build a ROP chain to write the address at the GOT using puts().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B7852-A113-C869-ED68-69110BEBF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5F3CB-68CC-C749-DA7C-230B4085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99" y="1825625"/>
            <a:ext cx="5681121" cy="2112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3A433-68CA-A360-5C8E-129B24F1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99" y="4503088"/>
            <a:ext cx="4083524" cy="435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326DFE-BD71-BB6C-D630-B396547FA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51"/>
          <a:stretch/>
        </p:blipFill>
        <p:spPr>
          <a:xfrm>
            <a:off x="5961098" y="4002870"/>
            <a:ext cx="4588057" cy="4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15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1018-664D-D29C-4087-E6D463BD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puts() function.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F1FB-19B2-A33F-4C1F-4A62F13B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119694" cy="1215384"/>
          </a:xfrm>
        </p:spPr>
        <p:txBody>
          <a:bodyPr/>
          <a:lstStyle/>
          <a:p>
            <a:r>
              <a:rPr lang="en-US" dirty="0"/>
              <a:t>Argument goes in RDI.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E1E18-9DF2-11F3-5E6B-1083702F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F5AF9-2529-5574-BFDB-02D81E28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81" y="1889067"/>
            <a:ext cx="6172735" cy="3596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5B705-66E9-A12A-87AF-E39ED956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7" y="3429000"/>
            <a:ext cx="5025749" cy="20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4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037C-9C00-DC8B-D750-F09F801B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puts() function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976E-74AA-C481-EDD6-8B8A000C2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5950" cy="41766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need to (1) call the puts function.</a:t>
            </a:r>
          </a:p>
          <a:p>
            <a:pPr lvl="1"/>
            <a:r>
              <a:rPr lang="en-US" dirty="0"/>
              <a:t>Requires puts PLT offset.</a:t>
            </a:r>
          </a:p>
          <a:p>
            <a:pPr lvl="1"/>
            <a:r>
              <a:rPr lang="en-US" dirty="0"/>
              <a:t>Find this using </a:t>
            </a:r>
            <a:r>
              <a:rPr lang="en-US" dirty="0" err="1"/>
              <a:t>Ghidra</a:t>
            </a:r>
            <a:r>
              <a:rPr lang="en-US" dirty="0"/>
              <a:t> in the PLT section.</a:t>
            </a:r>
          </a:p>
          <a:p>
            <a:r>
              <a:rPr lang="en-US" dirty="0"/>
              <a:t>We need to (2) leak the puts address in the GOT.</a:t>
            </a:r>
          </a:p>
          <a:p>
            <a:pPr lvl="1"/>
            <a:r>
              <a:rPr lang="en-US" dirty="0"/>
              <a:t>Requires puts GOT offset.</a:t>
            </a:r>
          </a:p>
          <a:p>
            <a:pPr lvl="1"/>
            <a:r>
              <a:rPr lang="en-US" dirty="0"/>
              <a:t>Can use </a:t>
            </a:r>
            <a:r>
              <a:rPr lang="en-US" dirty="0" err="1"/>
              <a:t>Ghidra</a:t>
            </a:r>
            <a:r>
              <a:rPr lang="en-US" dirty="0"/>
              <a:t>, </a:t>
            </a:r>
            <a:r>
              <a:rPr lang="en-US" dirty="0" err="1"/>
              <a:t>readelf</a:t>
            </a:r>
            <a:r>
              <a:rPr lang="en-US" dirty="0"/>
              <a:t>, or GDB. (already did this)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0424F-C029-E111-945E-4E89BE992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6A12E-8A21-A22E-BD96-821EC3E6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49" y="1760279"/>
            <a:ext cx="6342375" cy="19728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FC4FD-8DA3-9D5A-DFBE-F54CD9E0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42" y="4164983"/>
            <a:ext cx="6108990" cy="702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080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6442-41CB-52B6-5D32-9A10C3C6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18464" cy="1325563"/>
          </a:xfrm>
        </p:spPr>
        <p:txBody>
          <a:bodyPr/>
          <a:lstStyle/>
          <a:p>
            <a:r>
              <a:rPr lang="en-US" dirty="0"/>
              <a:t>Testing the LIBC Leak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76D2-474A-FA1C-CCBA-EAD12D274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423"/>
            <a:ext cx="5726185" cy="15165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get the address leaked in hex!</a:t>
            </a:r>
          </a:p>
          <a:p>
            <a:r>
              <a:rPr lang="en-US" dirty="0"/>
              <a:t>Verified that our payload works.</a:t>
            </a:r>
          </a:p>
          <a:p>
            <a:r>
              <a:rPr lang="en-US" dirty="0"/>
              <a:t>After execution, returns us to the normal program menu.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D6DB9-5A77-6DBF-2D1F-4FAB1CC33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99209-2E0C-25EE-8AF9-E73F9193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4" y="3602452"/>
            <a:ext cx="3088684" cy="238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98085-2B6F-B48A-2EFA-A25F0A11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20" y="218048"/>
            <a:ext cx="4572396" cy="4549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95249-00EC-CEA2-7F99-FF1118FA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844" y="4855340"/>
            <a:ext cx="5649872" cy="11067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20D90D-A84D-4150-0262-E71596ABA213}"/>
              </a:ext>
            </a:extLst>
          </p:cNvPr>
          <p:cNvSpPr/>
          <p:nvPr/>
        </p:nvSpPr>
        <p:spPr>
          <a:xfrm>
            <a:off x="8716161" y="645951"/>
            <a:ext cx="1858162" cy="249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D8E3A-AED4-BCE1-EBA6-4D4302F3C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13" y="2646059"/>
            <a:ext cx="4568586" cy="9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0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F318-CE90-F82E-581B-F6E56C36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 to structure the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9109-4F97-CC76-B101-BA71F5CB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901" cy="3723837"/>
          </a:xfrm>
        </p:spPr>
        <p:txBody>
          <a:bodyPr/>
          <a:lstStyle/>
          <a:p>
            <a:r>
              <a:rPr lang="en-US" dirty="0" err="1"/>
              <a:t>Pwntools</a:t>
            </a:r>
            <a:r>
              <a:rPr lang="en-US" dirty="0"/>
              <a:t> knows the offsets for the GOT &amp; PLT.</a:t>
            </a:r>
          </a:p>
          <a:p>
            <a:r>
              <a:rPr lang="en-US" dirty="0"/>
              <a:t>We can do this instead.</a:t>
            </a:r>
          </a:p>
          <a:p>
            <a:pPr lvl="1"/>
            <a:r>
              <a:rPr lang="en-US" dirty="0"/>
              <a:t>Likely see this used on </a:t>
            </a:r>
            <a:r>
              <a:rPr lang="en-US"/>
              <a:t>internet writeups.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1FB13-4D78-BEF4-3180-B297DD1A6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50461-39E3-C440-D81E-95EA1835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424" y="1886921"/>
            <a:ext cx="5557595" cy="32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14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D77F58-D57C-B4FF-F19B-C1B32453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libc</a:t>
            </a:r>
            <a:r>
              <a:rPr lang="en-US" dirty="0"/>
              <a:t> offsets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E070A4-15A6-96BF-AD5D-B47778DF6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2B552-0B54-A2FD-8238-D5D2D8A0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53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849A-16A3-80DD-7A5B-537B28ED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LIBC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3869-7291-E759-4673-2EC10632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415631" cy="1504804"/>
          </a:xfrm>
        </p:spPr>
        <p:txBody>
          <a:bodyPr/>
          <a:lstStyle/>
          <a:p>
            <a:r>
              <a:rPr lang="en-US" dirty="0"/>
              <a:t>Goal with ret2libc is to find “system” and “/bin/</a:t>
            </a:r>
            <a:r>
              <a:rPr lang="en-US" dirty="0" err="1"/>
              <a:t>sh</a:t>
            </a:r>
            <a:r>
              <a:rPr lang="en-US" dirty="0"/>
              <a:t>” in order to get a shell.</a:t>
            </a:r>
          </a:p>
          <a:p>
            <a:r>
              <a:rPr lang="en-US" dirty="0"/>
              <a:t>Can find these with </a:t>
            </a:r>
            <a:r>
              <a:rPr lang="en-US" dirty="0" err="1"/>
              <a:t>readelf</a:t>
            </a:r>
            <a:r>
              <a:rPr lang="en-US" dirty="0"/>
              <a:t> &amp; </a:t>
            </a:r>
            <a:r>
              <a:rPr lang="en-US" dirty="0" err="1"/>
              <a:t>ropper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67202-633E-3A1D-AD36-75C727DE6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1F0BB-9787-508B-E7B8-2A61F814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04" y="3599183"/>
            <a:ext cx="8016935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1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DFC3-A3E7-60AF-96FC-4FA94F1E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LIBC Visualization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034532-B49C-34DD-427C-FFD3C60E4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366781"/>
              </p:ext>
            </p:extLst>
          </p:nvPr>
        </p:nvGraphicFramePr>
        <p:xfrm>
          <a:off x="567654" y="1337045"/>
          <a:ext cx="616031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662">
                  <a:extLst>
                    <a:ext uri="{9D8B030D-6E8A-4147-A177-3AD203B41FA5}">
                      <a16:colId xmlns:a16="http://schemas.microsoft.com/office/drawing/2014/main" val="1691434976"/>
                    </a:ext>
                  </a:extLst>
                </a:gridCol>
                <a:gridCol w="2099326">
                  <a:extLst>
                    <a:ext uri="{9D8B030D-6E8A-4147-A177-3AD203B41FA5}">
                      <a16:colId xmlns:a16="http://schemas.microsoft.com/office/drawing/2014/main" val="3015747163"/>
                    </a:ext>
                  </a:extLst>
                </a:gridCol>
                <a:gridCol w="2099326">
                  <a:extLst>
                    <a:ext uri="{9D8B030D-6E8A-4147-A177-3AD203B41FA5}">
                      <a16:colId xmlns:a16="http://schemas.microsoft.com/office/drawing/2014/main" val="1377187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7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libcBase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86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0x49860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18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0x75e10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puts()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0x7ffff7e49e10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6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0x198882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“/bin/</a:t>
                      </a:r>
                      <a:r>
                        <a:rPr lang="en-US" dirty="0" err="1"/>
                        <a:t>sh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8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69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E23E7-E1FD-CD01-CED4-41A1178AB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B89FF-0346-6688-0407-3FFC2480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36" y="5261861"/>
            <a:ext cx="7742591" cy="662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68F76-B1A8-DD0B-EC6A-702AF552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46" y="2814360"/>
            <a:ext cx="4808637" cy="2316681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DEDF293-4406-3150-5070-19B343FF3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38343"/>
              </p:ext>
            </p:extLst>
          </p:nvPr>
        </p:nvGraphicFramePr>
        <p:xfrm>
          <a:off x="567654" y="3692905"/>
          <a:ext cx="448251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28">
                  <a:extLst>
                    <a:ext uri="{9D8B030D-6E8A-4147-A177-3AD203B41FA5}">
                      <a16:colId xmlns:a16="http://schemas.microsoft.com/office/drawing/2014/main" val="3622381525"/>
                    </a:ext>
                  </a:extLst>
                </a:gridCol>
                <a:gridCol w="3281990">
                  <a:extLst>
                    <a:ext uri="{9D8B030D-6E8A-4147-A177-3AD203B41FA5}">
                      <a16:colId xmlns:a16="http://schemas.microsoft.com/office/drawing/2014/main" val="1785008947"/>
                    </a:ext>
                  </a:extLst>
                </a:gridCol>
              </a:tblGrid>
              <a:tr h="164064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728409"/>
                  </a:ext>
                </a:extLst>
              </a:tr>
              <a:tr h="164064">
                <a:tc>
                  <a:txBody>
                    <a:bodyPr/>
                    <a:lstStyle/>
                    <a:p>
                      <a:r>
                        <a:rPr lang="en-US" dirty="0" err="1"/>
                        <a:t>libcBase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putsLeak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putsOffset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05429"/>
                  </a:ext>
                </a:extLst>
              </a:tr>
              <a:tr h="164064">
                <a:tc>
                  <a:txBody>
                    <a:bodyPr/>
                    <a:lstStyle/>
                    <a:p>
                      <a:r>
                        <a:rPr lang="en-US" dirty="0"/>
                        <a:t>system()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libcBase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systemOffset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409530"/>
                  </a:ext>
                </a:extLst>
              </a:tr>
              <a:tr h="325425">
                <a:tc>
                  <a:txBody>
                    <a:bodyPr/>
                    <a:lstStyle/>
                    <a:p>
                      <a:r>
                        <a:rPr lang="en-US" dirty="0"/>
                        <a:t>“/bin/</a:t>
                      </a:r>
                      <a:r>
                        <a:rPr lang="en-US" dirty="0" err="1"/>
                        <a:t>sh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libcBase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binSHOffset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5625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E8C5A48-8CD8-8AF4-E5D5-04BBD1057EA9}"/>
              </a:ext>
            </a:extLst>
          </p:cNvPr>
          <p:cNvSpPr txBox="1"/>
          <p:nvPr/>
        </p:nvSpPr>
        <p:spPr>
          <a:xfrm>
            <a:off x="7223446" y="1283027"/>
            <a:ext cx="447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*relative ordering of code </a:t>
            </a:r>
            <a:r>
              <a:rPr lang="en-US" i="1" dirty="0"/>
              <a:t>within</a:t>
            </a:r>
            <a:r>
              <a:rPr lang="en-US" dirty="0"/>
              <a:t> </a:t>
            </a:r>
            <a:r>
              <a:rPr lang="en-US" dirty="0" err="1"/>
              <a:t>libc</a:t>
            </a:r>
            <a:r>
              <a:rPr lang="en-US" dirty="0"/>
              <a:t> is persevered, </a:t>
            </a:r>
          </a:p>
        </p:txBody>
      </p:sp>
    </p:spTree>
    <p:extLst>
      <p:ext uri="{BB962C8B-B14F-4D97-AF65-F5344CB8AC3E}">
        <p14:creationId xmlns:p14="http://schemas.microsoft.com/office/powerpoint/2010/main" val="2697650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0FBE-FAB5-B267-EB11-2E796FC7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090C6-27C9-83F2-F271-FF3870F6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46783" cy="39627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Navigate the program to send a second payload.</a:t>
            </a:r>
          </a:p>
          <a:p>
            <a:r>
              <a:rPr lang="en-US" dirty="0"/>
              <a:t>Ret2libc with our calculated offsets.</a:t>
            </a:r>
          </a:p>
          <a:p>
            <a:r>
              <a:rPr lang="en-US" dirty="0"/>
              <a:t>Need to send “11” in order to get the program to continue execution.</a:t>
            </a:r>
          </a:p>
          <a:p>
            <a:r>
              <a:rPr lang="en-US" dirty="0"/>
              <a:t>Can also replace ret with the address of buy() to trigger a second buffer overflow.</a:t>
            </a:r>
          </a:p>
          <a:p>
            <a:pPr lvl="1"/>
            <a:r>
              <a:rPr lang="en-US" dirty="0"/>
              <a:t>Will need to do this later.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BA495-1836-4B57-441B-6893DC2C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B6C1C-5E34-5B15-F5C0-F6189935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117" y="1304240"/>
            <a:ext cx="4038083" cy="45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2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593D-5518-1079-EDA3-5A780791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55A4-B8E1-396B-B651-9CA2DD6BC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518" cy="3723837"/>
          </a:xfrm>
        </p:spPr>
        <p:txBody>
          <a:bodyPr/>
          <a:lstStyle/>
          <a:p>
            <a:r>
              <a:rPr lang="en-US" dirty="0"/>
              <a:t>We will demonstrate some advanced ways to leak addresses.</a:t>
            </a:r>
          </a:p>
          <a:p>
            <a:r>
              <a:rPr lang="en-US" dirty="0"/>
              <a:t>Victim program is </a:t>
            </a:r>
            <a:r>
              <a:rPr lang="en-US" dirty="0" err="1"/>
              <a:t>HackTheBox’s</a:t>
            </a:r>
            <a:r>
              <a:rPr lang="en-US" dirty="0"/>
              <a:t> “</a:t>
            </a:r>
            <a:r>
              <a:rPr lang="en-US" dirty="0" err="1"/>
              <a:t>PwnShop</a:t>
            </a:r>
            <a:r>
              <a:rPr lang="en-US" dirty="0"/>
              <a:t>”.</a:t>
            </a:r>
          </a:p>
          <a:p>
            <a:r>
              <a:rPr lang="en-US" dirty="0"/>
              <a:t>Retired </a:t>
            </a:r>
            <a:r>
              <a:rPr lang="en-US" dirty="0" err="1"/>
              <a:t>pwn</a:t>
            </a:r>
            <a:r>
              <a:rPr lang="en-US" dirty="0"/>
              <a:t> challenge.</a:t>
            </a:r>
          </a:p>
          <a:p>
            <a:r>
              <a:rPr lang="en-US" dirty="0"/>
              <a:t>“Easy” rating.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214B4-7532-4EB4-9986-A954B4FC9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D798A-349C-08EE-DC9E-851AA5AE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90" y="2047933"/>
            <a:ext cx="6390857" cy="30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5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6E3F-9776-6F9A-607C-56DC1C53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locally…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F8E87-88DA-4823-BAFA-AEF61FCA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9506" cy="3723837"/>
          </a:xfrm>
        </p:spPr>
        <p:txBody>
          <a:bodyPr/>
          <a:lstStyle/>
          <a:p>
            <a:r>
              <a:rPr lang="en-US" dirty="0"/>
              <a:t>It works!</a:t>
            </a:r>
          </a:p>
          <a:p>
            <a:r>
              <a:rPr lang="en-US" dirty="0"/>
              <a:t>But testing remotely?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F4701-89BD-A6DD-04A6-D3E51F90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40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A0658-3472-2F42-DDAA-E3161D1F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792" y="1126994"/>
            <a:ext cx="5937839" cy="46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20D4-4D1A-A5BE-0324-90E229C3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remotely…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43B1-4131-6E91-846A-C8ED24D4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0508" cy="3723837"/>
          </a:xfrm>
        </p:spPr>
        <p:txBody>
          <a:bodyPr/>
          <a:lstStyle/>
          <a:p>
            <a:r>
              <a:rPr lang="en-US" dirty="0"/>
              <a:t>It fails!!! 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FAC39-9B9E-5535-50EF-96A55437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F033E-4859-CFB4-C3BF-20FD486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73" y="2785576"/>
            <a:ext cx="2752933" cy="3090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16E60-69FB-5F69-A0BB-A0105558B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9"/>
          <a:stretch/>
        </p:blipFill>
        <p:spPr>
          <a:xfrm>
            <a:off x="6056207" y="271535"/>
            <a:ext cx="6008055" cy="56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07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28BC-659B-CC68-ACE7-6CACBD4A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Tweak POC for remote interaction.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146FF-BE4B-D054-7969-617532EA0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224" cy="41599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Change </a:t>
            </a:r>
            <a:r>
              <a:rPr lang="en-US" dirty="0" err="1"/>
              <a:t>io.sendline</a:t>
            </a:r>
            <a:r>
              <a:rPr lang="en-US" dirty="0"/>
              <a:t>() to </a:t>
            </a:r>
            <a:r>
              <a:rPr lang="en-US" dirty="0" err="1"/>
              <a:t>io.send</a:t>
            </a:r>
            <a:r>
              <a:rPr lang="en-US" dirty="0"/>
              <a:t>().</a:t>
            </a:r>
          </a:p>
          <a:p>
            <a:pPr lvl="1"/>
            <a:r>
              <a:rPr lang="en-US" dirty="0"/>
              <a:t>Remote target is sensitive to newline characters.</a:t>
            </a:r>
          </a:p>
          <a:p>
            <a:r>
              <a:rPr lang="en-US" dirty="0"/>
              <a:t>For payload 1, change the </a:t>
            </a:r>
            <a:r>
              <a:rPr lang="en-US" dirty="0" err="1"/>
              <a:t>ropnop</a:t>
            </a:r>
            <a:r>
              <a:rPr lang="en-US" dirty="0"/>
              <a:t> to the “buy” address to immediately start the second buffer overflow.</a:t>
            </a:r>
          </a:p>
          <a:p>
            <a:r>
              <a:rPr lang="en-US" dirty="0"/>
              <a:t>Change target interaction (</a:t>
            </a:r>
            <a:r>
              <a:rPr lang="en-US" dirty="0" err="1"/>
              <a:t>recvuntil</a:t>
            </a:r>
            <a:r>
              <a:rPr lang="en-US" dirty="0"/>
              <a:t>) appropriately to wait for “Enter Details:”.</a:t>
            </a:r>
          </a:p>
          <a:p>
            <a:r>
              <a:rPr lang="en-US" dirty="0"/>
              <a:t>But still no success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38050-87DC-327F-E2E1-CB4C66127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98EBB-3026-7B4A-83AD-D85AC139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684" y="1927519"/>
            <a:ext cx="4050381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86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3BC26-D868-C70E-400B-926241C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different </a:t>
            </a:r>
            <a:r>
              <a:rPr lang="en-US" dirty="0" err="1"/>
              <a:t>libc</a:t>
            </a:r>
            <a:r>
              <a:rPr lang="en-US" dirty="0"/>
              <a:t> versions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037705-19F0-2473-4827-91467FEAE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285EC-74A8-1768-697E-70E4A7B02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43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1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249A-38A4-36EB-BED9-6C3841EC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0E02-9E68-A7BB-9DCB-8D389C8F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501384"/>
          </a:xfrm>
        </p:spPr>
        <p:txBody>
          <a:bodyPr/>
          <a:lstStyle/>
          <a:p>
            <a:r>
              <a:rPr lang="en-US" dirty="0"/>
              <a:t>We’re running </a:t>
            </a:r>
            <a:r>
              <a:rPr lang="en-US" dirty="0" err="1"/>
              <a:t>libc</a:t>
            </a:r>
            <a:r>
              <a:rPr lang="en-US" dirty="0"/>
              <a:t> version 2.33.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remote host is likely </a:t>
            </a:r>
            <a:r>
              <a:rPr lang="en-US" b="1" i="1" dirty="0"/>
              <a:t>not running the same version</a:t>
            </a:r>
            <a:r>
              <a:rPr lang="en-US" dirty="0"/>
              <a:t>!</a:t>
            </a:r>
          </a:p>
          <a:p>
            <a:r>
              <a:rPr lang="en-US" dirty="0"/>
              <a:t>How can we figure out the remote version?</a:t>
            </a:r>
          </a:p>
          <a:p>
            <a:pPr lvl="1"/>
            <a:r>
              <a:rPr lang="en-US" dirty="0"/>
              <a:t>We can figure out based on our leaked address!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F8D99-D0F5-D4A7-E47F-875BE8EBD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r>
              <a:rPr lang="en-US" dirty="0">
                <a:solidFill>
                  <a:schemeClr val="bg1"/>
                </a:solidFill>
              </a:rPr>
              <a:t>   |  </a:t>
            </a:r>
            <a:r>
              <a:rPr lang="en-US" b="1" dirty="0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F36D4-8929-E2E8-BEE1-E30ACDFC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09" y="2449275"/>
            <a:ext cx="6485182" cy="701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55621-78CD-DC90-CF85-8E029010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14" y="4972276"/>
            <a:ext cx="6016511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2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9491-C564-66EE-0863-708F12B7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Libc</a:t>
            </a:r>
            <a:r>
              <a:rPr lang="en-US" dirty="0"/>
              <a:t> Database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9A1F-FBC2-ADB7-F3AA-04EEE289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https://libc.blukat.me/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Online tool to search all </a:t>
            </a:r>
            <a:r>
              <a:rPr lang="en-US" dirty="0" err="1"/>
              <a:t>libc</a:t>
            </a:r>
            <a:r>
              <a:rPr lang="en-US" dirty="0"/>
              <a:t> versions for given offsets.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E1491-1677-E25F-9A91-C9FB10AC8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95C06-4E85-B6C3-CE7B-89EA58AD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" y="3002963"/>
            <a:ext cx="5627858" cy="2781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47754-1471-12E8-1220-1BB08DCF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95" y="3271309"/>
            <a:ext cx="3199662" cy="2057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4C0130-D4EE-6863-B453-8A81B2B05981}"/>
              </a:ext>
            </a:extLst>
          </p:cNvPr>
          <p:cNvSpPr/>
          <p:nvPr/>
        </p:nvSpPr>
        <p:spPr>
          <a:xfrm>
            <a:off x="6308521" y="3947020"/>
            <a:ext cx="1400962" cy="708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F28E0-39B4-31D8-FBAE-D6B394CA99FE}"/>
              </a:ext>
            </a:extLst>
          </p:cNvPr>
          <p:cNvSpPr/>
          <p:nvPr/>
        </p:nvSpPr>
        <p:spPr>
          <a:xfrm>
            <a:off x="7998903" y="4601360"/>
            <a:ext cx="2982286" cy="59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B8A86-905D-3D9B-BCE7-9789310EC08D}"/>
              </a:ext>
            </a:extLst>
          </p:cNvPr>
          <p:cNvSpPr txBox="1"/>
          <p:nvPr/>
        </p:nvSpPr>
        <p:spPr>
          <a:xfrm>
            <a:off x="6920917" y="5430800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bit executable, likely one of the bottom two.</a:t>
            </a:r>
          </a:p>
        </p:txBody>
      </p:sp>
    </p:spTree>
    <p:extLst>
      <p:ext uri="{BB962C8B-B14F-4D97-AF65-F5344CB8AC3E}">
        <p14:creationId xmlns:p14="http://schemas.microsoft.com/office/powerpoint/2010/main" val="777775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E9E4-00B6-034F-CDE6-619B9158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new offsets in script!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8A025-2B5E-E910-E55B-B754561BC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46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CC9B2-49E9-37E6-1769-EF2D4DF0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8" y="2005062"/>
            <a:ext cx="5246825" cy="2777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3F0CE-E73F-6FD6-7939-6FAAE6F7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63" y="1969557"/>
            <a:ext cx="5810746" cy="12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44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E21B-7108-83E9-F997-1E83EC07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get a shell!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9044-7793-58F2-2D40-B3534316F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284" cy="37238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2CD4D-EAC3-40A9-4408-39C4BA62A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C6C13-74C9-DBE4-9C3A-D6BAD59E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367" y="1825625"/>
            <a:ext cx="6024132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59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C5A6-F5FD-6F7D-A279-9FEE19AC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</a:t>
            </a:r>
            <a:r>
              <a:rPr lang="en-US" dirty="0" err="1"/>
              <a:t>libc</a:t>
            </a:r>
            <a:r>
              <a:rPr lang="en-US" dirty="0"/>
              <a:t> version…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6726-138E-851A-0CC2-428DF9A9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4714" cy="3723837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i="1" dirty="0"/>
              <a:t>was </a:t>
            </a:r>
            <a:r>
              <a:rPr lang="en-US" dirty="0" err="1"/>
              <a:t>libc</a:t>
            </a:r>
            <a:r>
              <a:rPr lang="en-US" dirty="0"/>
              <a:t> 2.23.2!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03D40-6E12-D1E6-E4CA-9EAC01A9D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8EBC2-BAD8-724A-047E-16C5E1C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293" y="1825625"/>
            <a:ext cx="7376799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8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49AD94-F28E-EF15-AC0A-53A103CC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EA2FD-9AD5-467F-2F58-514D649C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Defeating ASLR.</a:t>
            </a:r>
          </a:p>
          <a:p>
            <a:r>
              <a:rPr lang="en-US" dirty="0"/>
              <a:t>Initial analysis with </a:t>
            </a:r>
            <a:r>
              <a:rPr lang="en-US" dirty="0" err="1"/>
              <a:t>Ghidra</a:t>
            </a:r>
            <a:r>
              <a:rPr lang="en-US" dirty="0"/>
              <a:t>.</a:t>
            </a:r>
          </a:p>
          <a:p>
            <a:r>
              <a:rPr lang="en-US" dirty="0"/>
              <a:t>Calculating program offsets.</a:t>
            </a:r>
          </a:p>
          <a:p>
            <a:r>
              <a:rPr lang="en-US" dirty="0"/>
              <a:t>Stack pivoting.</a:t>
            </a:r>
          </a:p>
          <a:p>
            <a:r>
              <a:rPr lang="en-US" dirty="0"/>
              <a:t>Leaking addresses using </a:t>
            </a:r>
            <a:r>
              <a:rPr lang="en-US" dirty="0" err="1"/>
              <a:t>libc</a:t>
            </a:r>
            <a:r>
              <a:rPr lang="en-US" dirty="0"/>
              <a:t> functions.</a:t>
            </a:r>
          </a:p>
          <a:p>
            <a:r>
              <a:rPr lang="en-US" dirty="0"/>
              <a:t>Calculating </a:t>
            </a:r>
            <a:r>
              <a:rPr lang="en-US" dirty="0" err="1"/>
              <a:t>libc</a:t>
            </a:r>
            <a:r>
              <a:rPr lang="en-US" dirty="0"/>
              <a:t> offsets.</a:t>
            </a:r>
          </a:p>
          <a:p>
            <a:r>
              <a:rPr lang="en-US" dirty="0"/>
              <a:t>Overcoming different </a:t>
            </a:r>
            <a:r>
              <a:rPr lang="en-US" dirty="0" err="1"/>
              <a:t>libc</a:t>
            </a:r>
            <a:r>
              <a:rPr lang="en-US" dirty="0"/>
              <a:t> versions.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DFB1F-1C39-0AD4-1581-89F6C5050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49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E1CC3-62C4-ADA9-2550-7F1C73A1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BDB978-0D2C-3C12-28AD-41143FCD4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0CDB9-D46D-C8E3-D423-5BD90CFEA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80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D8B2-63D2-64A5-F39C-B736D589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AD9F-CB97-989C-BCE8-3080BC32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Final exam!</a:t>
            </a:r>
            <a:endParaRPr lang="en-US" dirty="0"/>
          </a:p>
          <a:p>
            <a:pPr lvl="1"/>
            <a:r>
              <a:rPr lang="en-US" dirty="0"/>
              <a:t>Online quiz style format.</a:t>
            </a:r>
          </a:p>
          <a:p>
            <a:pPr lvl="2"/>
            <a:r>
              <a:rPr lang="en-US" dirty="0"/>
              <a:t>Mix of multiple choice, true/false, etc.</a:t>
            </a:r>
          </a:p>
          <a:p>
            <a:pPr lvl="2"/>
            <a:r>
              <a:rPr lang="en-US" dirty="0"/>
              <a:t>Include shorter </a:t>
            </a:r>
            <a:r>
              <a:rPr lang="en-US"/>
              <a:t>exploitation problems.</a:t>
            </a:r>
            <a:endParaRPr lang="en-US" dirty="0"/>
          </a:p>
          <a:p>
            <a:pPr lvl="1"/>
            <a:r>
              <a:rPr lang="en-US" dirty="0"/>
              <a:t>14DEC22 from 7-9pm.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57514-A3BD-0ECB-B8F5-F4841C97D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50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7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0511-8768-DB9C-E958-2CC3B6AD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B213-16E3-4E62-C7F4-C4818CCC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57257" cy="42396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NX: non executable stack.</a:t>
            </a:r>
          </a:p>
          <a:p>
            <a:pPr lvl="1"/>
            <a:r>
              <a:rPr lang="en-US" dirty="0"/>
              <a:t>Can’t easily execute shellcode.</a:t>
            </a:r>
          </a:p>
          <a:p>
            <a:pPr lvl="1"/>
            <a:r>
              <a:rPr lang="en-US" dirty="0"/>
              <a:t>Conclude likely a ret2libc, </a:t>
            </a:r>
            <a:r>
              <a:rPr lang="en-US" dirty="0" err="1"/>
              <a:t>mprotect</a:t>
            </a:r>
            <a:r>
              <a:rPr lang="en-US" dirty="0"/>
              <a:t>(), or </a:t>
            </a:r>
            <a:r>
              <a:rPr lang="en-US" dirty="0" err="1"/>
              <a:t>execve</a:t>
            </a:r>
            <a:r>
              <a:rPr lang="en-US" dirty="0"/>
              <a:t>() exploit.</a:t>
            </a:r>
          </a:p>
          <a:p>
            <a:r>
              <a:rPr lang="en-US" dirty="0"/>
              <a:t>PIE: position independent executable.</a:t>
            </a:r>
          </a:p>
          <a:p>
            <a:pPr lvl="1"/>
            <a:r>
              <a:rPr lang="en-US" dirty="0"/>
              <a:t>ASLR likely enabled.  </a:t>
            </a:r>
          </a:p>
          <a:p>
            <a:pPr lvl="1"/>
            <a:r>
              <a:rPr lang="en-US" dirty="0"/>
              <a:t>Will need to leak an address to get a foothold.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33E97-B737-5503-631F-52D4000CC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78B6B-62B0-342F-2788-E90FA85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019" y="1825624"/>
            <a:ext cx="6108947" cy="24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7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5AFC-ECF1-FF99-53D2-36DF02AF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36E2-6EB6-D74A-69C0-372E9E29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2033" cy="3723837"/>
          </a:xfrm>
        </p:spPr>
        <p:txBody>
          <a:bodyPr/>
          <a:lstStyle/>
          <a:p>
            <a:r>
              <a:rPr lang="en-US" dirty="0"/>
              <a:t>Buy &amp; sell functions.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C76FF-59E3-91F3-94B4-0702B3728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284937-A8FF-8654-D1DD-1B66C40D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37" y="274572"/>
            <a:ext cx="4202120" cy="5466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991CC-4254-8445-CFD4-B593B9546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5" y="2470098"/>
            <a:ext cx="6790008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5DBE-59C8-AF2F-D23E-029AF0CC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Ghidra</a:t>
            </a:r>
            <a:r>
              <a:rPr lang="en-US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DA4F-8A50-BE79-6B6E-461D6B5DC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558" cy="3723837"/>
          </a:xfrm>
        </p:spPr>
        <p:txBody>
          <a:bodyPr/>
          <a:lstStyle/>
          <a:p>
            <a:r>
              <a:rPr lang="en-US" dirty="0"/>
              <a:t>Function names are stripped!  Need to figure out what’s what ourselves.</a:t>
            </a:r>
          </a:p>
          <a:p>
            <a:r>
              <a:rPr lang="en-US" dirty="0"/>
              <a:t>Can easily look at </a:t>
            </a:r>
            <a:r>
              <a:rPr lang="en-US" dirty="0" err="1"/>
              <a:t>decompilation</a:t>
            </a:r>
            <a:r>
              <a:rPr lang="en-US" dirty="0"/>
              <a:t> and rename functions appropriately.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42FB5-0AFC-410E-B21E-468DA3646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E5B6-A7EF-E31D-681E-B364B840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01" y="451612"/>
            <a:ext cx="4736491" cy="2860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E76DD-6CAB-F322-DEE9-EBF75D86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270" y="3355790"/>
            <a:ext cx="4198318" cy="2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024A-254C-5AC9-BF68-ED53D346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</a:t>
            </a:r>
            <a:r>
              <a:rPr lang="en-US" dirty="0" err="1"/>
              <a:t>Ghidra</a:t>
            </a:r>
            <a:r>
              <a:rPr lang="en-US" dirty="0"/>
              <a:t> Base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50F7-72DF-CE49-EBD4-05F7E1090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program is a PIE, sync offsets with GDB by setting the </a:t>
            </a:r>
            <a:r>
              <a:rPr lang="en-US" dirty="0" err="1"/>
              <a:t>Ghidra</a:t>
            </a:r>
            <a:r>
              <a:rPr lang="en-US" dirty="0"/>
              <a:t> base address to 0x0.</a:t>
            </a:r>
          </a:p>
          <a:p>
            <a:r>
              <a:rPr lang="en-US" dirty="0"/>
              <a:t>Window -&gt; Memory Map -&gt; House 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8C078-2D80-D4C7-D781-EE86A30B4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>
                <a:solidFill>
                  <a:schemeClr val="bg1"/>
                </a:solidFill>
              </a:rPr>
              <a:t>   |  </a:t>
            </a:r>
            <a:r>
              <a:rPr lang="en-US" b="1">
                <a:solidFill>
                  <a:schemeClr val="bg1"/>
                </a:solidFill>
              </a:rPr>
              <a:t>mage.umd.edu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00000000 • &#10;File: &#10;Initialiæd &#10;segment_ &#10;. interp &#10;.note.gnu... &#10;, note,ASI-, &#10;. gnu. hash &#10;00000000 &#10;000002aB &#10;000002c4 &#10;ooooogog &#10;nnnnnRRR &#10;000002a7 &#10;000002c3 &#10;000002e7 &#10;00000307 &#10;00000337 &#10;oxlc &#10;ox24 &#10;ono &#10;oxgo &#10;n„1R &#10;Byte So uÆe &#10;File; &#10;pwn... &#10;File: &#10;File: &#10;File: &#10;pwn... &#10;Elf &#10;Elf Loader &#10;Elf Loader &#10;Elf Loader &#10;Elf Loader &#10;SHT &#10;PRO... &#10;SHT &#10;NOT... &#10;SHT &#10;NOT, , &#10;SAT GNU. ">
            <a:extLst>
              <a:ext uri="{FF2B5EF4-FFF2-40B4-BE49-F238E27FC236}">
                <a16:creationId xmlns:a16="http://schemas.microsoft.com/office/drawing/2014/main" id="{862F1056-18DC-15C5-5DD8-1FF55F7D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18" y="3471694"/>
            <a:ext cx="9049642" cy="18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7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11508</TotalTime>
  <Words>1760</Words>
  <Application>Microsoft Office PowerPoint</Application>
  <PresentationFormat>Widescreen</PresentationFormat>
  <Paragraphs>254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Trebuchet MS</vt:lpstr>
      <vt:lpstr>Office Theme</vt:lpstr>
      <vt:lpstr>ENPM691</vt:lpstr>
      <vt:lpstr>Today’s Agenda</vt:lpstr>
      <vt:lpstr>Defeating ASLR</vt:lpstr>
      <vt:lpstr>Today’s lecture</vt:lpstr>
      <vt:lpstr>Initial Analysis</vt:lpstr>
      <vt:lpstr>Initial analysis</vt:lpstr>
      <vt:lpstr>Dynamic Analysis</vt:lpstr>
      <vt:lpstr>Ghidra Analysis</vt:lpstr>
      <vt:lpstr>Changing Ghidra Base Address</vt:lpstr>
      <vt:lpstr>PowerPoint Presentation</vt:lpstr>
      <vt:lpstr>GDB: Setting Breakpoints with Relative Virtual Offsets</vt:lpstr>
      <vt:lpstr>breakrva </vt:lpstr>
      <vt:lpstr>First Address Leak </vt:lpstr>
      <vt:lpstr>Address Leak </vt:lpstr>
      <vt:lpstr>Investigating the leaked address.</vt:lpstr>
      <vt:lpstr>We can verify this.</vt:lpstr>
      <vt:lpstr>Plant a string</vt:lpstr>
      <vt:lpstr>Searching for the string.</vt:lpstr>
      <vt:lpstr>Finding the “details” offset.</vt:lpstr>
      <vt:lpstr>Calculating the virtual base.</vt:lpstr>
      <vt:lpstr>Parsing the leak</vt:lpstr>
      <vt:lpstr>Our script so far</vt:lpstr>
      <vt:lpstr>The buy() buffer overflow.</vt:lpstr>
      <vt:lpstr>Test our ability to overwrite the return pointer.</vt:lpstr>
      <vt:lpstr>Stack Pivoting</vt:lpstr>
      <vt:lpstr>Small Buffer Solution: Stack Pivot</vt:lpstr>
      <vt:lpstr>Searching for a Stack Pivot (2)</vt:lpstr>
      <vt:lpstr>Testing the Stack Pivot</vt:lpstr>
      <vt:lpstr>Testing the Stack Pivot (2)</vt:lpstr>
      <vt:lpstr>Leaking libc with libc functions</vt:lpstr>
      <vt:lpstr>Leaking LIBC</vt:lpstr>
      <vt:lpstr>Using the puts() function.</vt:lpstr>
      <vt:lpstr>Using the puts() function (2)</vt:lpstr>
      <vt:lpstr>Testing the LIBC Leak </vt:lpstr>
      <vt:lpstr>Alternate way to structure the payload</vt:lpstr>
      <vt:lpstr>Calculating libc offsets</vt:lpstr>
      <vt:lpstr>Calculating the LIBC Offset</vt:lpstr>
      <vt:lpstr>LIBC Visualization </vt:lpstr>
      <vt:lpstr>Payload 2</vt:lpstr>
      <vt:lpstr>Testing locally…</vt:lpstr>
      <vt:lpstr>Testing remotely…</vt:lpstr>
      <vt:lpstr>Tweak POC for remote interaction.</vt:lpstr>
      <vt:lpstr>Overcoming different libc versions</vt:lpstr>
      <vt:lpstr>Libc Versions</vt:lpstr>
      <vt:lpstr>Libc Database Search</vt:lpstr>
      <vt:lpstr>Enter new offsets in script!</vt:lpstr>
      <vt:lpstr>We get a shell!</vt:lpstr>
      <vt:lpstr>Check the libc version…</vt:lpstr>
      <vt:lpstr>Today’s Agenda</vt:lpstr>
      <vt:lpstr>Next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Kenneth Lee Miltenberger Jr.</cp:lastModifiedBy>
  <cp:revision>176</cp:revision>
  <dcterms:created xsi:type="dcterms:W3CDTF">2020-07-30T01:18:43Z</dcterms:created>
  <dcterms:modified xsi:type="dcterms:W3CDTF">2022-12-07T23:02:11Z</dcterms:modified>
</cp:coreProperties>
</file>